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1" r:id="rId2"/>
    <p:sldMasterId id="2147483693" r:id="rId3"/>
    <p:sldMasterId id="2147483745" r:id="rId4"/>
  </p:sldMasterIdLst>
  <p:notesMasterIdLst>
    <p:notesMasterId r:id="rId18"/>
  </p:notesMasterIdLst>
  <p:sldIdLst>
    <p:sldId id="371" r:id="rId5"/>
    <p:sldId id="377" r:id="rId6"/>
    <p:sldId id="378" r:id="rId7"/>
    <p:sldId id="379" r:id="rId8"/>
    <p:sldId id="382" r:id="rId9"/>
    <p:sldId id="324" r:id="rId10"/>
    <p:sldId id="362" r:id="rId11"/>
    <p:sldId id="363" r:id="rId12"/>
    <p:sldId id="364" r:id="rId13"/>
    <p:sldId id="361" r:id="rId14"/>
    <p:sldId id="372" r:id="rId15"/>
    <p:sldId id="365" r:id="rId16"/>
    <p:sldId id="383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01"/>
    <a:srgbClr val="DDDA01"/>
    <a:srgbClr val="5B7FF3"/>
    <a:srgbClr val="6C8CF4"/>
    <a:srgbClr val="416BF1"/>
    <a:srgbClr val="3399FF"/>
    <a:srgbClr val="0099FF"/>
    <a:srgbClr val="4CB2CB"/>
    <a:srgbClr val="00BFF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3" autoAdjust="0"/>
    <p:restoredTop sz="90929"/>
  </p:normalViewPr>
  <p:slideViewPr>
    <p:cSldViewPr snapToGrid="0">
      <p:cViewPr varScale="1">
        <p:scale>
          <a:sx n="118" d="100"/>
          <a:sy n="118" d="100"/>
        </p:scale>
        <p:origin x="-15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243A800-9AC8-46E1-BF49-8CADEA339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ヒラギノ角ゴ Pro W3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DC1AB7-F3A2-42FE-A55C-93CD9D7E85EE}" type="slidenum">
              <a:rPr lang="en-US" smtClean="0">
                <a:solidFill>
                  <a:prstClr val="black"/>
                </a:solidFill>
                <a:cs typeface="ヒラギノ角ゴ Pro W3"/>
              </a:rPr>
              <a:pPr/>
              <a:t>1</a:t>
            </a:fld>
            <a:endParaRPr lang="en-US" smtClean="0">
              <a:solidFill>
                <a:prstClr val="black"/>
              </a:solidFill>
              <a:cs typeface="ヒラギノ角ゴ Pro W3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83814C-F0C7-471E-9EC5-F0C4CF2DF966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248400"/>
            <a:ext cx="2895600" cy="457200"/>
          </a:xfrm>
        </p:spPr>
        <p:txBody>
          <a:bodyPr/>
          <a:lstStyle>
            <a:lvl1pPr>
              <a:defRPr dirty="0" smtClean="0">
                <a:solidFill>
                  <a:srgbClr val="4CB2CB"/>
                </a:solidFill>
              </a:defRPr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C4277A-2CF2-47B8-9171-E01CB49F2FC8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62CAD5-FB63-49EB-8905-D7369F7A75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838200"/>
            <a:ext cx="184785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838200"/>
            <a:ext cx="539115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538A12-9CD6-47B9-8A98-4869E52E1743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DDE28E-CDCD-426C-B0EF-14C1C4CEEE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600" i="1"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	Soar Technology, Inc. Proprietary 	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39FA5-4585-45BD-833C-1EE07425EEA3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309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050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5054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784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44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173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054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9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28E2CC-2272-4778-82D0-26E8F4C6C3D1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dirty="0"/>
              <a:t>Soar Technology, Inc.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BFEE3B-078A-4FAD-B497-EF98C5D94C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3303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7509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877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913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83814C-F0C7-471E-9EC5-F0C4CF2DF966}" type="datetime1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6/18/14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248400"/>
            <a:ext cx="2895600" cy="457200"/>
          </a:xfrm>
        </p:spPr>
        <p:txBody>
          <a:bodyPr/>
          <a:lstStyle>
            <a:lvl1pPr>
              <a:defRPr dirty="0" smtClean="0">
                <a:solidFill>
                  <a:srgbClr val="4CB2CB"/>
                </a:solidFill>
              </a:defRPr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</p:spTree>
    <p:extLst>
      <p:ext uri="{BB962C8B-B14F-4D97-AF65-F5344CB8AC3E}">
        <p14:creationId xmlns:p14="http://schemas.microsoft.com/office/powerpoint/2010/main" val="3715445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28E2CC-2272-4778-82D0-26E8F4C6C3D1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BFEE3B-078A-4FAD-B497-EF98C5D94C0D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993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B6599F-8311-416B-8C83-8E4BE3BB011A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36FD14-3AB1-4210-99B3-2B600FADE69A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2150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00200"/>
            <a:ext cx="3619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00200"/>
            <a:ext cx="3619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EF6442-AD86-4884-9A70-5C87AA7B4D67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4D51D4-3926-41E7-AD5B-9065F22FD175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4179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48B0E-5262-4057-AEA4-77BA3BB09AC9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E0611-B9B3-45CC-B07C-8D6C9686F1AB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621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040EB2-35FB-44C9-8F46-BF3FD0344EC7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068FD8A-FECB-423F-B576-D284EF35B4C4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B6599F-8311-416B-8C83-8E4BE3BB011A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36FD14-3AB1-4210-99B3-2B600FADE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EAFD68-5C3D-4B63-9686-FD20E5D578B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51BE27-660F-4077-9A58-68E46565D723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5086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01E09-C842-426B-BAAF-47D905159789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DFC98-CC21-44FC-9A4D-38A9A2A67055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494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91C7DC-D80C-4EAF-A16C-FC46829C7860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9DD4F4-D609-4C36-9758-BBD6347BFE49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9176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C4277A-2CF2-47B8-9171-E01CB49F2FC8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62CAD5-FB63-49EB-8905-D7369F7A7571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656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838200"/>
            <a:ext cx="184785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838200"/>
            <a:ext cx="539115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538A12-9CD6-47B9-8A98-4869E52E1743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DDE28E-CDCD-426C-B0EF-14C1C4CEEEAD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2932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600" i="1"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	Soar Technology, Inc. Proprietary 	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39FA5-4585-45BD-833C-1EE07425EEA3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8800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" y="220980"/>
            <a:ext cx="756666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211580"/>
            <a:ext cx="7658100" cy="48844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54100" y="6469063"/>
            <a:ext cx="7391400" cy="325437"/>
          </a:xfrm>
        </p:spPr>
        <p:txBody>
          <a:bodyPr/>
          <a:lstStyle>
            <a:lvl1pPr>
              <a:defRPr sz="1400" i="1"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		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91404-420D-4E07-9DC0-E5914794C9C8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84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0B8E0-7CBA-4EF9-9A91-7604883B4D5F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19763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A299B-1CEB-4776-885D-24FB5E6AFF63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0673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37D7C-03D2-4A1D-A193-2C694E031FCB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11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00200"/>
            <a:ext cx="3619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00200"/>
            <a:ext cx="3619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EF6442-AD86-4884-9A70-5C87AA7B4D67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4D51D4-3926-41E7-AD5B-9065F22FD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		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8F685-D908-41B1-B628-971586AFF132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12945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6D368-589A-469D-99D6-0F2B581FA71C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7224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4317-D3E0-4136-8964-EC3C3221835F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11708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FEA8C-43E6-40F9-90AC-097291480868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4858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9F17F-24F4-4BC7-8BF1-05764D8A9818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506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914400"/>
            <a:ext cx="184785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914400"/>
            <a:ext cx="5391150" cy="5181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38226-8D8F-46B8-AD55-C5F06187EDC2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455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Calibri"/>
              <a:ea typeface="ヒラギノ角ゴ Pro W3"/>
            </a:endParaRPr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983814C-F0C7-471E-9EC5-F0C4CF2DF966}" type="datetime1">
              <a:rPr lang="en-US">
                <a:solidFill>
                  <a:srgbClr val="FFFFFF"/>
                </a:solidFill>
                <a:latin typeface="Calibri"/>
                <a:ea typeface="ヒラギノ角ゴ Pro W3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6/18/14</a:t>
            </a:fld>
            <a:endParaRPr lang="en-US">
              <a:solidFill>
                <a:srgbClr val="FFFFFF"/>
              </a:solidFill>
              <a:latin typeface="Calibri"/>
              <a:ea typeface="ヒラギノ角ゴ Pro W3"/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248400"/>
            <a:ext cx="2895600" cy="457200"/>
          </a:xfrm>
        </p:spPr>
        <p:txBody>
          <a:bodyPr/>
          <a:lstStyle>
            <a:lvl1pPr>
              <a:defRPr dirty="0" smtClean="0">
                <a:solidFill>
                  <a:srgbClr val="4CB2CB"/>
                </a:solidFill>
              </a:defRPr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</a:t>
            </a:r>
          </a:p>
        </p:txBody>
      </p:sp>
    </p:spTree>
    <p:extLst>
      <p:ext uri="{BB962C8B-B14F-4D97-AF65-F5344CB8AC3E}">
        <p14:creationId xmlns:p14="http://schemas.microsoft.com/office/powerpoint/2010/main" val="378276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48B0E-5262-4057-AEA4-77BA3BB09AC9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E0611-B9B3-45CC-B07C-8D6C9686F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040EB2-35FB-44C9-8F46-BF3FD0344EC7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068FD8A-FECB-423F-B576-D284EF35B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EAFD68-5C3D-4B63-9686-FD20E5D578BB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51BE27-660F-4077-9A58-68E46565D7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01E09-C842-426B-BAAF-47D905159789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DFC98-CC21-44FC-9A4D-38A9A2A670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91C7DC-D80C-4EAF-A16C-FC46829C7860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9DD4F4-D609-4C36-9758-BBD6347BF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9125" y="0"/>
            <a:ext cx="8220075" cy="6858000"/>
          </a:xfrm>
          <a:prstGeom prst="rect">
            <a:avLst/>
          </a:prstGeom>
          <a:solidFill>
            <a:srgbClr val="DCDED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9" name="Picture 10" descr="logo-horizontal-one_color_whit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8382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00200"/>
            <a:ext cx="7391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62800" y="63246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646464"/>
                </a:solidFill>
                <a:latin typeface="+mn-lt"/>
              </a:defRPr>
            </a:lvl1pPr>
          </a:lstStyle>
          <a:p>
            <a:pPr>
              <a:defRPr/>
            </a:pPr>
            <a:fld id="{F707233E-1426-4614-B5BF-D116182D09FF}" type="datetime1">
              <a:rPr lang="en-US"/>
              <a:pPr>
                <a:defRPr/>
              </a:pPr>
              <a:t>6/18/14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66800" y="6324600"/>
            <a:ext cx="601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solidFill>
                  <a:srgbClr val="646464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Soar Technology, Inc.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24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CC00C3B9-7FED-408E-82B7-ADDFE6BB2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69" r:id="rId5"/>
    <p:sldLayoutId id="2147483675" r:id="rId6"/>
    <p:sldLayoutId id="2147483676" r:id="rId7"/>
    <p:sldLayoutId id="2147483670" r:id="rId8"/>
    <p:sldLayoutId id="2147483677" r:id="rId9"/>
    <p:sldLayoutId id="2147483678" r:id="rId10"/>
    <p:sldLayoutId id="2147483679" r:id="rId11"/>
    <p:sldLayoutId id="2147483680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69863" indent="-169863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60375" indent="-176213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2pPr>
      <a:lvl3pPr marL="741363" indent="-166688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3pPr>
      <a:lvl4pPr marL="1082675" indent="-171450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4pPr>
      <a:lvl5pPr marL="1371600" indent="-174625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5pPr>
      <a:lvl6pPr marL="18288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6pPr>
      <a:lvl7pPr marL="22860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7pPr>
      <a:lvl8pPr marL="27432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8pPr>
      <a:lvl9pPr marL="32004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790C28B8-7E84-5C42-A744-FD887A3F9C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6/18/14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2A9C1BCD-B78E-1446-828D-7F0FBB8D267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058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9125" y="0"/>
            <a:ext cx="8220075" cy="6858000"/>
          </a:xfrm>
          <a:prstGeom prst="rect">
            <a:avLst/>
          </a:prstGeom>
          <a:solidFill>
            <a:srgbClr val="DCDED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9" name="Picture 10" descr="logo-horizontal-one_color_whit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8382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00200"/>
            <a:ext cx="7391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62800" y="63246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646464"/>
                </a:solidFill>
                <a:latin typeface="+mn-lt"/>
              </a:defRPr>
            </a:lvl1pPr>
          </a:lstStyle>
          <a:p>
            <a:pPr>
              <a:defRPr/>
            </a:pPr>
            <a:fld id="{F707233E-1426-4614-B5BF-D116182D09FF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66800" y="6324600"/>
            <a:ext cx="601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solidFill>
                  <a:srgbClr val="646464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24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CC00C3B9-7FED-408E-82B7-ADDFE6BB2ECE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03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91B5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69863" indent="-169863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60375" indent="-176213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2pPr>
      <a:lvl3pPr marL="741363" indent="-166688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3pPr>
      <a:lvl4pPr marL="1082675" indent="-171450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4pPr>
      <a:lvl5pPr marL="1371600" indent="-174625" algn="l" rtl="0" eaLnBrk="0" fontAlgn="base" hangingPunct="0">
        <a:spcBef>
          <a:spcPct val="20000"/>
        </a:spcBef>
        <a:spcAft>
          <a:spcPct val="0"/>
        </a:spcAft>
        <a:buClr>
          <a:srgbClr val="0091B5"/>
        </a:buClr>
        <a:buFont typeface="Times" pitchFamily="18" charset="0"/>
        <a:buChar char="•"/>
        <a:defRPr>
          <a:solidFill>
            <a:srgbClr val="646464"/>
          </a:solidFill>
          <a:latin typeface="+mn-lt"/>
          <a:ea typeface="+mn-ea"/>
        </a:defRPr>
      </a:lvl5pPr>
      <a:lvl6pPr marL="18288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6pPr>
      <a:lvl7pPr marL="22860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7pPr>
      <a:lvl8pPr marL="27432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8pPr>
      <a:lvl9pPr marL="3200400" indent="-174625" algn="l" rtl="0" fontAlgn="base">
        <a:spcBef>
          <a:spcPct val="20000"/>
        </a:spcBef>
        <a:spcAft>
          <a:spcPct val="0"/>
        </a:spcAft>
        <a:buClr>
          <a:srgbClr val="0091B5"/>
        </a:buClr>
        <a:buFont typeface="Times" pitchFamily="28" charset="0"/>
        <a:buChar char="•"/>
        <a:defRPr>
          <a:solidFill>
            <a:srgbClr val="646464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aseline="-25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aseline="-25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9125" y="0"/>
            <a:ext cx="8220075" cy="6858000"/>
          </a:xfrm>
          <a:prstGeom prst="rect">
            <a:avLst/>
          </a:prstGeom>
          <a:solidFill>
            <a:srgbClr val="DCDED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aseline="-25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6463" y="106363"/>
            <a:ext cx="7581900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036638"/>
            <a:ext cx="7559675" cy="505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4100" y="63373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600" baseline="0" dirty="0">
                <a:solidFill>
                  <a:srgbClr val="464847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latin typeface="Calibri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3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600" baseline="0">
                <a:solidFill>
                  <a:schemeClr val="bg1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>
              <a:defRPr/>
            </a:pPr>
            <a:fld id="{E608F9D2-3B5D-46B4-AD99-DAEA1E6188B6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15" descr="logo-horizontal-one_color_whit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473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+mj-lt"/>
          <a:ea typeface="+mj-ea"/>
          <a:cs typeface="ヒラギノ角ゴ Pro W3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71450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Symbol" pitchFamily="18" charset="2"/>
        <a:buChar char="·"/>
        <a:defRPr b="1">
          <a:solidFill>
            <a:srgbClr val="002060"/>
          </a:solidFill>
          <a:latin typeface="+mn-lt"/>
          <a:ea typeface="+mn-ea"/>
          <a:cs typeface="ヒラギノ角ゴ Pro W3"/>
        </a:defRPr>
      </a:lvl1pPr>
      <a:lvl2pPr marL="454025" indent="-168275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Calibri" pitchFamily="34" charset="0"/>
        <a:buChar char="–"/>
        <a:defRPr sz="1600">
          <a:solidFill>
            <a:srgbClr val="464847"/>
          </a:solidFill>
          <a:latin typeface="+mn-lt"/>
          <a:ea typeface="+mn-ea"/>
          <a:cs typeface="ヒラギノ角ゴ Pro W3"/>
        </a:defRPr>
      </a:lvl2pPr>
      <a:lvl3pPr marL="7413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 sz="1400">
          <a:solidFill>
            <a:srgbClr val="464847"/>
          </a:solidFill>
          <a:latin typeface="+mn-lt"/>
          <a:ea typeface="+mn-ea"/>
          <a:cs typeface="ヒラギノ角ゴ Pro W3"/>
        </a:defRPr>
      </a:lvl3pPr>
      <a:lvl4pPr marL="102711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 sz="1400">
          <a:solidFill>
            <a:srgbClr val="464847"/>
          </a:solidFill>
          <a:latin typeface="+mn-lt"/>
          <a:ea typeface="+mn-ea"/>
          <a:cs typeface="ヒラギノ角ゴ Pro W3"/>
        </a:defRPr>
      </a:lvl4pPr>
      <a:lvl5pPr marL="13128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 sz="1400">
          <a:solidFill>
            <a:srgbClr val="464847"/>
          </a:solidFill>
          <a:latin typeface="+mn-lt"/>
          <a:ea typeface="+mn-ea"/>
          <a:cs typeface="ヒラギノ角ゴ Pro W3"/>
        </a:defRPr>
      </a:lvl5pPr>
      <a:lvl6pPr marL="17700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6pPr>
      <a:lvl7pPr marL="22272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7pPr>
      <a:lvl8pPr marL="26844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8pPr>
      <a:lvl9pPr marL="31416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9204F6B3-FC31-4DD6-9E63-118E7EC8BA0B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5E9C2E-0B11-4413-8E63-C200B65DCE9D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1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364" name="Rectangle 13"/>
          <p:cNvSpPr>
            <a:spLocks noChangeArrowheads="1"/>
          </p:cNvSpPr>
          <p:nvPr/>
        </p:nvSpPr>
        <p:spPr bwMode="auto">
          <a:xfrm>
            <a:off x="0" y="2268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Arial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15365" name="Rectangle 14"/>
          <p:cNvSpPr>
            <a:spLocks noChangeArrowheads="1"/>
          </p:cNvSpPr>
          <p:nvPr/>
        </p:nvSpPr>
        <p:spPr bwMode="auto">
          <a:xfrm>
            <a:off x="0" y="-10013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Arial" pitchFamily="34" charset="0"/>
              <a:ea typeface="ヒラギノ角ゴ Pro W3"/>
              <a:cs typeface="ヒラギノ角ゴ Pro W3"/>
            </a:endParaRPr>
          </a:p>
        </p:txBody>
      </p:sp>
      <p:pic>
        <p:nvPicPr>
          <p:cNvPr id="15366" name="Picture 15" descr="soartech_logo_stack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50" y="2812546"/>
            <a:ext cx="1885950" cy="129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6" descr="patter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8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0" y="2895600"/>
            <a:ext cx="6019800" cy="1143000"/>
          </a:xfrm>
        </p:spPr>
        <p:txBody>
          <a:bodyPr anchor="ctr"/>
          <a:lstStyle/>
          <a:p>
            <a:pPr algn="ctr" eaLnBrk="1" hangingPunct="1"/>
            <a:r>
              <a:rPr lang="en-US" dirty="0" smtClean="0">
                <a:solidFill>
                  <a:schemeClr val="bg1"/>
                </a:solidFill>
              </a:rPr>
              <a:t>Dynamic Tailoring for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Teaching Social Skills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Michael van Lent, Robert </a:t>
            </a:r>
            <a:r>
              <a:rPr lang="en-US" sz="2000" dirty="0" err="1" smtClean="0">
                <a:solidFill>
                  <a:schemeClr val="bg1"/>
                </a:solidFill>
              </a:rPr>
              <a:t>Marinier</a:t>
            </a:r>
            <a:r>
              <a:rPr lang="en-US" sz="2000" dirty="0" smtClean="0">
                <a:solidFill>
                  <a:schemeClr val="bg1"/>
                </a:solidFill>
              </a:rPr>
              <a:t>, Leon Pryor, Chris </a:t>
            </a:r>
            <a:r>
              <a:rPr lang="en-US" sz="2000" dirty="0" err="1" smtClean="0">
                <a:solidFill>
                  <a:schemeClr val="bg1"/>
                </a:solidFill>
              </a:rPr>
              <a:t>Kawatsu</a:t>
            </a:r>
            <a:r>
              <a:rPr lang="en-US" sz="2000" dirty="0" smtClean="0">
                <a:solidFill>
                  <a:schemeClr val="bg1"/>
                </a:solidFill>
              </a:rPr>
              <a:t>, Alex Nickels, Eric Tucker, Alex Pritchard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/>
              <a:t>Episodic Memory Activation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60" y="3753158"/>
            <a:ext cx="4584589" cy="2755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43062" y="1196617"/>
                <a:ext cx="7597966" cy="4495800"/>
              </a:xfrm>
            </p:spPr>
            <p:txBody>
              <a:bodyPr/>
              <a:lstStyle/>
              <a:p>
                <a:r>
                  <a:rPr lang="en-US" dirty="0" smtClean="0"/>
                  <a:t>The PD should consider not just </a:t>
                </a:r>
                <a:r>
                  <a:rPr lang="en-US" i="1" dirty="0" smtClean="0"/>
                  <a:t>whether</a:t>
                </a:r>
                <a:r>
                  <a:rPr lang="en-US" dirty="0" smtClean="0"/>
                  <a:t> the student has done something before, but also </a:t>
                </a:r>
                <a:r>
                  <a:rPr lang="en-US" i="1" dirty="0" smtClean="0"/>
                  <a:t>how recently </a:t>
                </a:r>
                <a:r>
                  <a:rPr lang="en-US" dirty="0" smtClean="0"/>
                  <a:t>and </a:t>
                </a:r>
                <a:r>
                  <a:rPr lang="en-US" i="1" dirty="0" smtClean="0"/>
                  <a:t>how frequently</a:t>
                </a:r>
              </a:p>
              <a:p>
                <a:r>
                  <a:rPr lang="en-US" dirty="0" smtClean="0"/>
                  <a:t>The PD uses an psychologically inspired </a:t>
                </a:r>
                <a:r>
                  <a:rPr lang="en-US" i="1" dirty="0" smtClean="0"/>
                  <a:t>base level activation</a:t>
                </a:r>
                <a:r>
                  <a:rPr lang="en-US" dirty="0" smtClean="0"/>
                  <a:t> approximation to compute an activation that accounts for recency, frequency and partial match</a:t>
                </a:r>
              </a:p>
              <a:p>
                <a:pPr lvl="1"/>
                <a:r>
                  <a:rPr lang="en-US" dirty="0" smtClean="0"/>
                  <a:t>e.g. </a:t>
                </a:r>
                <a:r>
                  <a:rPr lang="en-US" dirty="0" err="1" smtClean="0"/>
                  <a:t>Petrov</a:t>
                </a:r>
                <a:r>
                  <a:rPr lang="en-US" dirty="0" smtClean="0"/>
                  <a:t> 2006; Anderson &amp; Milson 1989; Anderson &amp; </a:t>
                </a:r>
                <a:r>
                  <a:rPr lang="en-US" dirty="0" err="1" smtClean="0"/>
                  <a:t>Lebiere</a:t>
                </a:r>
                <a:r>
                  <a:rPr lang="en-US" dirty="0"/>
                  <a:t> </a:t>
                </a:r>
                <a:r>
                  <a:rPr lang="en-US" dirty="0" smtClean="0"/>
                  <a:t>1989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sim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−100…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sim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062" y="1196617"/>
                <a:ext cx="7597966" cy="449580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15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669184" cy="609600"/>
          </a:xfrm>
        </p:spPr>
        <p:txBody>
          <a:bodyPr/>
          <a:lstStyle/>
          <a:p>
            <a:r>
              <a:rPr lang="en-US" dirty="0"/>
              <a:t>Dynamic Tailor Metrics </a:t>
            </a:r>
            <a:r>
              <a:rPr lang="en-US" dirty="0" smtClean="0"/>
              <a:t>(w/ episodic memory)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" name="Picture 2" descr="Graph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88720"/>
            <a:ext cx="8032852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728532" cy="609600"/>
          </a:xfrm>
        </p:spPr>
        <p:txBody>
          <a:bodyPr/>
          <a:lstStyle/>
          <a:p>
            <a:r>
              <a:rPr lang="en-US" dirty="0"/>
              <a:t>Dynamic Tailor Metrics </a:t>
            </a:r>
            <a:r>
              <a:rPr lang="en-US" dirty="0" smtClean="0"/>
              <a:t>(</a:t>
            </a:r>
            <a:r>
              <a:rPr lang="en-US" dirty="0" err="1" smtClean="0"/>
              <a:t>EpMem</a:t>
            </a:r>
            <a:r>
              <a:rPr lang="en-US" dirty="0" smtClean="0"/>
              <a:t> w/ Activation)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 descr="Graph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88720"/>
            <a:ext cx="8058506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7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Nuggets and Coal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391400" cy="4495800"/>
          </a:xfrm>
        </p:spPr>
        <p:txBody>
          <a:bodyPr/>
          <a:lstStyle/>
          <a:p>
            <a:r>
              <a:rPr lang="en-US" dirty="0" smtClean="0"/>
              <a:t>Gold Nuggets</a:t>
            </a:r>
          </a:p>
          <a:p>
            <a:pPr lvl="1"/>
            <a:r>
              <a:rPr lang="en-US" dirty="0" smtClean="0"/>
              <a:t>Soar research is inspiring new ideas in other fields</a:t>
            </a:r>
          </a:p>
          <a:p>
            <a:pPr lvl="1"/>
            <a:r>
              <a:rPr lang="en-US" dirty="0" smtClean="0"/>
              <a:t>Soar is a central component of the Dynamic Tailoring service</a:t>
            </a:r>
          </a:p>
          <a:p>
            <a:pPr lvl="1"/>
            <a:r>
              <a:rPr lang="en-US" dirty="0" smtClean="0"/>
              <a:t>We’ve got the opportunity to deploy new training systems at Ft. </a:t>
            </a:r>
            <a:r>
              <a:rPr lang="en-US" dirty="0" err="1" smtClean="0"/>
              <a:t>Benning</a:t>
            </a:r>
            <a:endParaRPr lang="en-US" dirty="0" smtClean="0"/>
          </a:p>
          <a:p>
            <a:r>
              <a:rPr lang="en-US" dirty="0" smtClean="0"/>
              <a:t>Lumps of Coal</a:t>
            </a:r>
          </a:p>
          <a:p>
            <a:pPr lvl="1"/>
            <a:r>
              <a:rPr lang="en-US" dirty="0" smtClean="0"/>
              <a:t>We’re not using Soar’s episodic memory</a:t>
            </a:r>
          </a:p>
          <a:p>
            <a:pPr lvl="1"/>
            <a:r>
              <a:rPr lang="en-US" dirty="0" smtClean="0"/>
              <a:t>It’s unclear if we’re going to be able to run an experiment to test the training impact of increased variation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6/18/14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5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 Overview - SSIM 2013 GOV'T BRIEF--REVISED JULY 10 20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391400" cy="4495800"/>
          </a:xfrm>
        </p:spPr>
        <p:txBody>
          <a:bodyPr/>
          <a:lstStyle/>
          <a:p>
            <a:r>
              <a:rPr lang="en-US" dirty="0" smtClean="0"/>
              <a:t>How can we approach the learning effectiveness of </a:t>
            </a:r>
            <a:r>
              <a:rPr lang="en-US" b="1" dirty="0" smtClean="0"/>
              <a:t>one-on-one instruction by a skilled teacher</a:t>
            </a:r>
            <a:r>
              <a:rPr lang="en-US" dirty="0" smtClean="0"/>
              <a:t> at the </a:t>
            </a:r>
            <a:r>
              <a:rPr lang="en-US" b="1" dirty="0" smtClean="0"/>
              <a:t>high throughput</a:t>
            </a:r>
            <a:r>
              <a:rPr lang="en-US" dirty="0" smtClean="0"/>
              <a:t> and </a:t>
            </a:r>
            <a:r>
              <a:rPr lang="en-US" b="1" dirty="0" smtClean="0"/>
              <a:t>low cost</a:t>
            </a:r>
            <a:r>
              <a:rPr lang="en-US" dirty="0" smtClean="0"/>
              <a:t> required by current </a:t>
            </a:r>
            <a:r>
              <a:rPr lang="en-US" dirty="0" err="1" smtClean="0"/>
              <a:t>DoD</a:t>
            </a:r>
            <a:r>
              <a:rPr lang="en-US" dirty="0" smtClean="0"/>
              <a:t> operational realities?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>
                <a:latin typeface="Calibri"/>
              </a:rPr>
              <a:pPr>
                <a:defRPr/>
              </a:pPr>
              <a:t>6/18/14</a:t>
            </a:fld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7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Hallmarks of Skilled Instructors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391400" cy="4495800"/>
          </a:xfrm>
        </p:spPr>
        <p:txBody>
          <a:bodyPr/>
          <a:lstStyle/>
          <a:p>
            <a:r>
              <a:rPr lang="en-US" dirty="0" smtClean="0"/>
              <a:t>Real time assessment of the student</a:t>
            </a:r>
          </a:p>
          <a:p>
            <a:pPr lvl="1"/>
            <a:r>
              <a:rPr lang="en-US" dirty="0" smtClean="0"/>
              <a:t>Student’s proficiency against the learning objectives</a:t>
            </a:r>
          </a:p>
          <a:p>
            <a:pPr lvl="1"/>
            <a:r>
              <a:rPr lang="en-US" dirty="0" smtClean="0"/>
              <a:t>Student’s cognitive state relative to the zone of proximal development</a:t>
            </a:r>
          </a:p>
          <a:p>
            <a:pPr lvl="1"/>
            <a:r>
              <a:rPr lang="en-US" dirty="0" smtClean="0"/>
              <a:t>Student’s level of engagement and motivation</a:t>
            </a:r>
          </a:p>
          <a:p>
            <a:r>
              <a:rPr lang="en-US" dirty="0" smtClean="0"/>
              <a:t>Individualization to the student’s needs</a:t>
            </a:r>
          </a:p>
          <a:p>
            <a:pPr lvl="1"/>
            <a:r>
              <a:rPr lang="en-US" dirty="0"/>
              <a:t>Selection and ordering of </a:t>
            </a:r>
            <a:r>
              <a:rPr lang="en-US" dirty="0" smtClean="0"/>
              <a:t>instruction, demonstrations </a:t>
            </a:r>
            <a:r>
              <a:rPr lang="en-US" dirty="0"/>
              <a:t>and </a:t>
            </a:r>
            <a:r>
              <a:rPr lang="en-US" dirty="0" smtClean="0"/>
              <a:t>exercises</a:t>
            </a:r>
          </a:p>
          <a:p>
            <a:pPr lvl="1"/>
            <a:r>
              <a:rPr lang="en-US" dirty="0" smtClean="0"/>
              <a:t>Guidance </a:t>
            </a:r>
            <a:r>
              <a:rPr lang="en-US" dirty="0"/>
              <a:t>and </a:t>
            </a:r>
            <a:r>
              <a:rPr lang="en-US" dirty="0" smtClean="0"/>
              <a:t>feedback provided to the student</a:t>
            </a:r>
          </a:p>
          <a:p>
            <a:pPr lvl="1"/>
            <a:r>
              <a:rPr lang="en-US" dirty="0" smtClean="0"/>
              <a:t>Real time adjustments of demonstrations and exercises </a:t>
            </a:r>
          </a:p>
          <a:p>
            <a:r>
              <a:rPr lang="en-US" dirty="0" smtClean="0"/>
              <a:t>Variation of the learning experience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Differentiation from the student’s past learning experiences </a:t>
            </a:r>
          </a:p>
          <a:p>
            <a:pPr lvl="1"/>
            <a:r>
              <a:rPr lang="en-US" dirty="0"/>
              <a:t>Adaptation of pre-existing demonstrations and </a:t>
            </a:r>
            <a:r>
              <a:rPr lang="en-US" dirty="0" smtClean="0"/>
              <a:t>exercises</a:t>
            </a:r>
            <a:endParaRPr lang="en-US" dirty="0"/>
          </a:p>
          <a:p>
            <a:pPr lvl="1"/>
            <a:r>
              <a:rPr lang="en-US" dirty="0" smtClean="0"/>
              <a:t>Creation of novel demonstrations and exercises</a:t>
            </a:r>
          </a:p>
          <a:p>
            <a:r>
              <a:rPr lang="en-US" dirty="0" smtClean="0"/>
              <a:t>Pursuit of a pedagogic plan</a:t>
            </a:r>
          </a:p>
          <a:p>
            <a:pPr lvl="1"/>
            <a:r>
              <a:rPr lang="en-US" dirty="0" smtClean="0"/>
              <a:t>Development of a pedagogic plan based on curriculum and student</a:t>
            </a:r>
          </a:p>
          <a:p>
            <a:pPr lvl="1"/>
            <a:r>
              <a:rPr lang="en-US" dirty="0" smtClean="0"/>
              <a:t>Tracking of student’s progress against the pedagogic plan</a:t>
            </a:r>
          </a:p>
          <a:p>
            <a:pPr lvl="1"/>
            <a:r>
              <a:rPr lang="en-US" dirty="0" smtClean="0"/>
              <a:t>Direction of learning experience to implement the pedagogic plan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1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Tailoring as a service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F91404-420D-4E07-9DC0-E5914794C9C8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5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64" y="831838"/>
            <a:ext cx="1597173" cy="21888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036351" y="3662175"/>
            <a:ext cx="12225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>
                <a:solidFill>
                  <a:srgbClr val="000000"/>
                </a:solidFill>
              </a:rPr>
              <a:t>Annotated SIU Choices With Parameter Settings</a:t>
            </a:r>
            <a:endParaRPr lang="en-US" sz="900" i="1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36350" y="3671117"/>
            <a:ext cx="1" cy="496838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06434" y="3654016"/>
            <a:ext cx="0" cy="513939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60670" y="3702892"/>
            <a:ext cx="104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>
                <a:solidFill>
                  <a:srgbClr val="000000"/>
                </a:solidFill>
              </a:rPr>
              <a:t>Status Update</a:t>
            </a:r>
            <a:br>
              <a:rPr lang="en-US" sz="900" i="1" dirty="0" smtClean="0">
                <a:solidFill>
                  <a:srgbClr val="000000"/>
                </a:solidFill>
              </a:rPr>
            </a:br>
            <a:r>
              <a:rPr lang="en-US" sz="900" i="1" dirty="0" smtClean="0">
                <a:solidFill>
                  <a:srgbClr val="000000"/>
                </a:solidFill>
              </a:rPr>
              <a:t>Messages</a:t>
            </a:r>
            <a:endParaRPr lang="en-US" sz="900" i="1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816546" y="3359632"/>
            <a:ext cx="3352132" cy="30777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aseline="-25000" smtClean="0">
              <a:noFill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6546" y="3359632"/>
            <a:ext cx="335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000000"/>
                </a:solidFill>
              </a:rPr>
              <a:t>RESTful</a:t>
            </a:r>
            <a:r>
              <a:rPr lang="en-US" sz="1400" dirty="0" smtClean="0">
                <a:solidFill>
                  <a:srgbClr val="000000"/>
                </a:solidFill>
              </a:rPr>
              <a:t> API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140457" y="3011782"/>
            <a:ext cx="1" cy="313983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63203" y="3011782"/>
            <a:ext cx="1" cy="313983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89775" y="3011782"/>
            <a:ext cx="0" cy="347850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435400" y="3010208"/>
            <a:ext cx="0" cy="347850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46395" y="3671117"/>
            <a:ext cx="12225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>
                <a:solidFill>
                  <a:srgbClr val="000000"/>
                </a:solidFill>
              </a:rPr>
              <a:t>Annotated SIU Choices With Parameter Settings</a:t>
            </a:r>
            <a:endParaRPr lang="en-US" sz="900" i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7919" y="3711834"/>
            <a:ext cx="104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>
                <a:solidFill>
                  <a:srgbClr val="000000"/>
                </a:solidFill>
              </a:rPr>
              <a:t>Status Update</a:t>
            </a:r>
            <a:br>
              <a:rPr lang="en-US" sz="900" i="1" dirty="0" smtClean="0">
                <a:solidFill>
                  <a:srgbClr val="000000"/>
                </a:solidFill>
              </a:rPr>
            </a:br>
            <a:r>
              <a:rPr lang="en-US" sz="900" i="1" dirty="0" smtClean="0">
                <a:solidFill>
                  <a:srgbClr val="000000"/>
                </a:solidFill>
              </a:rPr>
              <a:t>Messages</a:t>
            </a:r>
            <a:endParaRPr lang="en-US" sz="900" i="1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375977" y="3654016"/>
            <a:ext cx="1" cy="524932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546061" y="3654016"/>
            <a:ext cx="0" cy="513939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1362" y="3363340"/>
            <a:ext cx="33521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Raw Socket API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028576" y="3034019"/>
            <a:ext cx="7775" cy="324039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198660" y="3016918"/>
            <a:ext cx="7774" cy="308847"/>
          </a:xfrm>
          <a:prstGeom prst="straightConnector1">
            <a:avLst/>
          </a:prstGeom>
          <a:ln>
            <a:solidFill>
              <a:srgbClr val="7F7F7F"/>
            </a:solidFill>
            <a:headEnd type="arrow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map://bob%2Emarinier@imap.soartech.com:993/fetch%3EUID%3E.INBOX%3E21637?part=1.2.2&amp;filename=screenshot1.png"/>
          <p:cNvSpPr>
            <a:spLocks noChangeAspect="1" noChangeArrowheads="1"/>
          </p:cNvSpPr>
          <p:nvPr/>
        </p:nvSpPr>
        <p:spPr bwMode="auto">
          <a:xfrm>
            <a:off x="155575" y="-2765425"/>
            <a:ext cx="92678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0000"/>
              </a:solidFill>
              <a:latin typeface="Calibri"/>
              <a:ea typeface="ヒラギノ角ゴ Pro W3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1" y="863217"/>
            <a:ext cx="3478289" cy="216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54" y="859371"/>
            <a:ext cx="2761978" cy="21431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402" y="4170454"/>
            <a:ext cx="5245572" cy="246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44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Dynamic Tailor Metrics (single choice point)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9" name="Picture 8" descr="4Points Chart v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720"/>
            <a:ext cx="8046720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24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/>
              <a:t>Dynamic Tailor Metrics </a:t>
            </a:r>
            <a:r>
              <a:rPr lang="en-US" dirty="0" smtClean="0"/>
              <a:t>(all choices)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" name="Picture 2" descr="Graph1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8719"/>
            <a:ext cx="8046720" cy="43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3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740402" cy="609600"/>
          </a:xfrm>
        </p:spPr>
        <p:txBody>
          <a:bodyPr/>
          <a:lstStyle/>
          <a:p>
            <a:r>
              <a:rPr lang="en-US" dirty="0"/>
              <a:t>Dynamic Tailor Metrics </a:t>
            </a:r>
            <a:r>
              <a:rPr lang="en-US" dirty="0" smtClean="0"/>
              <a:t>(base performance)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" name="Picture 9" descr="Graph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88720"/>
            <a:ext cx="8032852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2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669184" cy="609600"/>
          </a:xfrm>
        </p:spPr>
        <p:txBody>
          <a:bodyPr/>
          <a:lstStyle/>
          <a:p>
            <a:r>
              <a:rPr lang="en-US" dirty="0"/>
              <a:t>Dynamic Tailor Metrics </a:t>
            </a:r>
            <a:r>
              <a:rPr lang="en-US" dirty="0" smtClean="0"/>
              <a:t>(w/ episodic memory)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8E2CC-2272-4778-82D0-26E8F4C6C3D1}" type="datetime1">
              <a:rPr lang="en-US" smtClean="0"/>
              <a:pPr>
                <a:defRPr/>
              </a:pPr>
              <a:t>6/18/14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FEE3B-078A-4FAD-B497-EF98C5D9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3" name="Picture 2" descr="Graph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188720"/>
            <a:ext cx="8032852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0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baseline="0" dirty="0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7034</TotalTime>
  <Words>460</Words>
  <Application>Microsoft Macintosh PowerPoint</Application>
  <PresentationFormat>On-screen Show (4:3)</PresentationFormat>
  <Paragraphs>73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Blank Presentation</vt:lpstr>
      <vt:lpstr>Office Theme</vt:lpstr>
      <vt:lpstr>1_Blank Presentation</vt:lpstr>
      <vt:lpstr>3_Blank Presentation</vt:lpstr>
      <vt:lpstr>Dynamic Tailoring for  Teaching Social Skills   Michael van Lent, Robert Marinier, Leon Pryor, Chris Kawatsu, Alex Nickels, Eric Tucker, Alex Pritchard</vt:lpstr>
      <vt:lpstr>PowerPoint Presentation</vt:lpstr>
      <vt:lpstr>The Challenge</vt:lpstr>
      <vt:lpstr>Hallmarks of Skilled Instructors</vt:lpstr>
      <vt:lpstr>Dynamic Tailoring as a service</vt:lpstr>
      <vt:lpstr>Dynamic Tailor Metrics (single choice point)</vt:lpstr>
      <vt:lpstr>Dynamic Tailor Metrics (all choices)</vt:lpstr>
      <vt:lpstr>Dynamic Tailor Metrics (base performance)</vt:lpstr>
      <vt:lpstr>Dynamic Tailor Metrics (w/ episodic memory)</vt:lpstr>
      <vt:lpstr>Episodic Memory Activation</vt:lpstr>
      <vt:lpstr>Dynamic Tailor Metrics (w/ episodic memory)</vt:lpstr>
      <vt:lpstr>Dynamic Tailor Metrics (EpMem w/ Activation)</vt:lpstr>
      <vt:lpstr>Nuggets and Coal</vt:lpstr>
    </vt:vector>
  </TitlesOfParts>
  <Company>PHIRE Branding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G</dc:creator>
  <cp:lastModifiedBy>Michael van Lent</cp:lastModifiedBy>
  <cp:revision>288</cp:revision>
  <cp:lastPrinted>2011-08-16T15:36:57Z</cp:lastPrinted>
  <dcterms:created xsi:type="dcterms:W3CDTF">2010-05-04T20:37:14Z</dcterms:created>
  <dcterms:modified xsi:type="dcterms:W3CDTF">2014-06-18T17:50:29Z</dcterms:modified>
</cp:coreProperties>
</file>